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1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10/14/2014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PRVA ILI A-DEKLINACIJA (PLURAL)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 descr="C:\Users\Sušačka gimnazija\Desktop\Optimus_magister_bonus_lib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0" y="0"/>
            <a:ext cx="6223000" cy="596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34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NASTAVCI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N – AE</a:t>
            </a:r>
          </a:p>
          <a:p>
            <a:r>
              <a:rPr lang="hr-HR" sz="3600" b="1" dirty="0" smtClean="0"/>
              <a:t>G – ARUM</a:t>
            </a:r>
          </a:p>
          <a:p>
            <a:r>
              <a:rPr lang="hr-HR" sz="3600" b="1" dirty="0" smtClean="0"/>
              <a:t>D – IS</a:t>
            </a:r>
          </a:p>
          <a:p>
            <a:r>
              <a:rPr lang="hr-HR" sz="3600" b="1" dirty="0" smtClean="0"/>
              <a:t>AK – AS</a:t>
            </a:r>
          </a:p>
          <a:p>
            <a:r>
              <a:rPr lang="hr-HR" sz="3600" b="1" dirty="0" smtClean="0"/>
              <a:t>V – AE</a:t>
            </a:r>
          </a:p>
          <a:p>
            <a:r>
              <a:rPr lang="hr-HR" sz="3600" b="1" dirty="0" smtClean="0"/>
              <a:t>ABL - IS</a:t>
            </a:r>
            <a:endParaRPr lang="hr-HR" sz="3600" b="1" dirty="0"/>
          </a:p>
        </p:txBody>
      </p:sp>
      <p:sp>
        <p:nvSpPr>
          <p:cNvPr id="4" name="TekstniOkvir 3"/>
          <p:cNvSpPr txBox="1"/>
          <p:nvPr/>
        </p:nvSpPr>
        <p:spPr>
          <a:xfrm>
            <a:off x="5994400" y="2093976"/>
            <a:ext cx="5448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rgbClr val="FF0000"/>
                </a:solidFill>
              </a:rPr>
              <a:t>U PLURALU SU UVIJEK ISTI:</a:t>
            </a:r>
          </a:p>
          <a:p>
            <a:r>
              <a:rPr lang="hr-HR" sz="3200" dirty="0" smtClean="0">
                <a:solidFill>
                  <a:srgbClr val="FF0000"/>
                </a:solidFill>
              </a:rPr>
              <a:t>1.N = V</a:t>
            </a:r>
          </a:p>
          <a:p>
            <a:r>
              <a:rPr lang="hr-HR" sz="3200" dirty="0" smtClean="0">
                <a:solidFill>
                  <a:srgbClr val="FF0000"/>
                </a:solidFill>
              </a:rPr>
              <a:t>2.D = ABL</a:t>
            </a:r>
            <a:endParaRPr lang="hr-H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1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TERRA,-</a:t>
            </a:r>
            <a:r>
              <a:rPr lang="hr-HR" dirty="0" err="1" smtClean="0"/>
              <a:t>AE,f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N </a:t>
            </a:r>
            <a:r>
              <a:rPr lang="hr-HR" sz="3600" b="1" dirty="0" smtClean="0"/>
              <a:t>TERR – </a:t>
            </a:r>
            <a:r>
              <a:rPr lang="hr-HR" sz="3600" b="1" dirty="0"/>
              <a:t>AE</a:t>
            </a:r>
          </a:p>
          <a:p>
            <a:r>
              <a:rPr lang="hr-HR" sz="3600" b="1" dirty="0"/>
              <a:t>G </a:t>
            </a:r>
            <a:r>
              <a:rPr lang="hr-HR" sz="3600" b="1" dirty="0" smtClean="0"/>
              <a:t>TERR – </a:t>
            </a:r>
            <a:r>
              <a:rPr lang="hr-HR" sz="3600" b="1" dirty="0"/>
              <a:t>ARUM</a:t>
            </a:r>
          </a:p>
          <a:p>
            <a:r>
              <a:rPr lang="hr-HR" sz="3600" b="1" dirty="0"/>
              <a:t>D </a:t>
            </a:r>
            <a:r>
              <a:rPr lang="hr-HR" sz="3600" b="1" dirty="0" smtClean="0"/>
              <a:t>TERR – </a:t>
            </a:r>
            <a:r>
              <a:rPr lang="hr-HR" sz="3600" b="1" dirty="0"/>
              <a:t>IS</a:t>
            </a:r>
          </a:p>
          <a:p>
            <a:r>
              <a:rPr lang="hr-HR" sz="3600" b="1" dirty="0"/>
              <a:t>AK </a:t>
            </a:r>
            <a:r>
              <a:rPr lang="hr-HR" sz="3600" b="1" dirty="0" smtClean="0"/>
              <a:t>TERR – </a:t>
            </a:r>
            <a:r>
              <a:rPr lang="hr-HR" sz="3600" b="1" dirty="0"/>
              <a:t>AS</a:t>
            </a:r>
          </a:p>
          <a:p>
            <a:r>
              <a:rPr lang="hr-HR" sz="3600" b="1" dirty="0"/>
              <a:t>V </a:t>
            </a:r>
            <a:r>
              <a:rPr lang="hr-HR" sz="3600" b="1" dirty="0" smtClean="0"/>
              <a:t>TERR – </a:t>
            </a:r>
            <a:r>
              <a:rPr lang="hr-HR" sz="3600" b="1" dirty="0"/>
              <a:t>AE</a:t>
            </a:r>
          </a:p>
          <a:p>
            <a:r>
              <a:rPr lang="hr-HR" sz="3600" b="1" dirty="0"/>
              <a:t>ABL TERR </a:t>
            </a:r>
            <a:r>
              <a:rPr lang="hr-HR" sz="3600" b="1" dirty="0" smtClean="0"/>
              <a:t>- </a:t>
            </a:r>
            <a:r>
              <a:rPr lang="hr-HR" sz="3600" b="1" dirty="0"/>
              <a:t>IS</a:t>
            </a:r>
          </a:p>
          <a:p>
            <a:endParaRPr lang="hr-HR" sz="36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7124700" y="2489200"/>
            <a:ext cx="4610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SAMI SINGULAR I PLURAL IMENICE</a:t>
            </a:r>
          </a:p>
          <a:p>
            <a:r>
              <a:rPr lang="hr-HR" sz="2800" b="1" dirty="0" smtClean="0"/>
              <a:t>VICTORIA,-</a:t>
            </a:r>
            <a:r>
              <a:rPr lang="hr-HR" sz="2800" b="1" dirty="0" err="1" smtClean="0"/>
              <a:t>AE,f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272034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VICTORIA,-</a:t>
            </a:r>
            <a:r>
              <a:rPr lang="hr-HR" b="1" dirty="0" err="1" smtClean="0"/>
              <a:t>AE,f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73800" y="2121408"/>
            <a:ext cx="4854448" cy="4050792"/>
          </a:xfrm>
        </p:spPr>
        <p:txBody>
          <a:bodyPr>
            <a:normAutofit/>
          </a:bodyPr>
          <a:lstStyle/>
          <a:p>
            <a:r>
              <a:rPr lang="hr-HR" sz="3200" b="1" dirty="0"/>
              <a:t>N </a:t>
            </a:r>
            <a:r>
              <a:rPr lang="hr-HR" sz="3200" b="1" dirty="0" smtClean="0"/>
              <a:t>VICTORI </a:t>
            </a:r>
            <a:r>
              <a:rPr lang="hr-HR" sz="3200" b="1" dirty="0"/>
              <a:t>– AE</a:t>
            </a:r>
          </a:p>
          <a:p>
            <a:r>
              <a:rPr lang="hr-HR" sz="3200" b="1" dirty="0"/>
              <a:t>G VICTORI</a:t>
            </a:r>
            <a:r>
              <a:rPr lang="hr-HR" sz="3200" b="1" dirty="0" smtClean="0"/>
              <a:t> </a:t>
            </a:r>
            <a:r>
              <a:rPr lang="hr-HR" sz="3200" b="1" dirty="0"/>
              <a:t>– ARUM</a:t>
            </a:r>
          </a:p>
          <a:p>
            <a:r>
              <a:rPr lang="hr-HR" sz="3200" b="1" dirty="0"/>
              <a:t>D VICTORI</a:t>
            </a:r>
            <a:r>
              <a:rPr lang="hr-HR" sz="3200" b="1" dirty="0" smtClean="0"/>
              <a:t> </a:t>
            </a:r>
            <a:r>
              <a:rPr lang="hr-HR" sz="3200" b="1" dirty="0"/>
              <a:t>– IS</a:t>
            </a:r>
          </a:p>
          <a:p>
            <a:r>
              <a:rPr lang="hr-HR" sz="3200" b="1" dirty="0"/>
              <a:t>AK VICTORI</a:t>
            </a:r>
            <a:r>
              <a:rPr lang="hr-HR" sz="3200" b="1" dirty="0" smtClean="0"/>
              <a:t> </a:t>
            </a:r>
            <a:r>
              <a:rPr lang="hr-HR" sz="3200" b="1" dirty="0"/>
              <a:t>– AS</a:t>
            </a:r>
          </a:p>
          <a:p>
            <a:r>
              <a:rPr lang="hr-HR" sz="3200" b="1" dirty="0"/>
              <a:t>V VICTORI</a:t>
            </a:r>
            <a:r>
              <a:rPr lang="hr-HR" sz="3200" b="1" dirty="0" smtClean="0"/>
              <a:t>– </a:t>
            </a:r>
            <a:r>
              <a:rPr lang="hr-HR" sz="3200" b="1" dirty="0"/>
              <a:t>AE</a:t>
            </a:r>
          </a:p>
          <a:p>
            <a:r>
              <a:rPr lang="hr-HR" sz="3200" b="1" dirty="0"/>
              <a:t>ABL VICTORI</a:t>
            </a:r>
            <a:r>
              <a:rPr lang="hr-HR" sz="3200" b="1" dirty="0" smtClean="0"/>
              <a:t> </a:t>
            </a:r>
            <a:r>
              <a:rPr lang="hr-HR" sz="3200" b="1" dirty="0"/>
              <a:t>- IS</a:t>
            </a:r>
          </a:p>
          <a:p>
            <a:endParaRPr lang="hr-HR" sz="3200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244600" y="2121408"/>
            <a:ext cx="4854448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dirty="0" smtClean="0"/>
              <a:t>N VICTORI – A</a:t>
            </a:r>
          </a:p>
          <a:p>
            <a:r>
              <a:rPr lang="hr-HR" sz="3200" b="1" dirty="0" smtClean="0"/>
              <a:t>G VICTORI – AE</a:t>
            </a:r>
          </a:p>
          <a:p>
            <a:r>
              <a:rPr lang="hr-HR" sz="3200" b="1" dirty="0" smtClean="0"/>
              <a:t>D VICTORI – AE</a:t>
            </a:r>
          </a:p>
          <a:p>
            <a:r>
              <a:rPr lang="hr-HR" sz="3200" b="1" dirty="0" smtClean="0"/>
              <a:t>AK VICTORI – AM</a:t>
            </a:r>
          </a:p>
          <a:p>
            <a:r>
              <a:rPr lang="hr-HR" sz="3200" b="1" dirty="0" smtClean="0"/>
              <a:t>V VICTORI– A</a:t>
            </a:r>
          </a:p>
          <a:p>
            <a:r>
              <a:rPr lang="hr-HR" sz="3200" b="1" dirty="0" smtClean="0"/>
              <a:t>ABL VICTORI - A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17359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IMPERATIV 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110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ZAPOVIJED ILI ZABRANA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PREVODI SE HRVATSKIM IMPERATIVOM</a:t>
            </a:r>
          </a:p>
          <a:p>
            <a:r>
              <a:rPr lang="hr-HR" sz="3600" dirty="0" smtClean="0"/>
              <a:t>IMA </a:t>
            </a:r>
          </a:p>
          <a:p>
            <a:r>
              <a:rPr lang="hr-HR" sz="3600" dirty="0" smtClean="0"/>
              <a:t>2.L.SG.</a:t>
            </a:r>
          </a:p>
          <a:p>
            <a:r>
              <a:rPr lang="hr-HR" sz="3600" dirty="0" smtClean="0"/>
              <a:t>2.L.PL.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67009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TVORBA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2.L.SG. – INFINITIV BEZ -RE</a:t>
            </a:r>
            <a:endParaRPr lang="hr-HR" sz="4000" dirty="0"/>
          </a:p>
          <a:p>
            <a:r>
              <a:rPr lang="hr-HR" sz="4000" dirty="0"/>
              <a:t>2.L.PL</a:t>
            </a:r>
            <a:r>
              <a:rPr lang="hr-HR" sz="4000" dirty="0" smtClean="0"/>
              <a:t>. – PREZENTSKA OSNOVA + -TE</a:t>
            </a:r>
          </a:p>
          <a:p>
            <a:endParaRPr lang="hr-HR" sz="4000" dirty="0"/>
          </a:p>
          <a:p>
            <a:r>
              <a:rPr lang="hr-HR" sz="4000" dirty="0"/>
              <a:t>2.L.SG. </a:t>
            </a:r>
            <a:r>
              <a:rPr lang="hr-HR" sz="4000" dirty="0" smtClean="0"/>
              <a:t>AMA  -  voli</a:t>
            </a:r>
          </a:p>
          <a:p>
            <a:r>
              <a:rPr lang="hr-HR" sz="4000" dirty="0" smtClean="0"/>
              <a:t>2.L.PL. AMATE  -  volite</a:t>
            </a:r>
            <a:endParaRPr lang="hr-HR" sz="4000" dirty="0"/>
          </a:p>
          <a:p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68923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SUM, ESSE, FUI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2.L.SG. ES (BUDI)</a:t>
            </a:r>
          </a:p>
          <a:p>
            <a:r>
              <a:rPr lang="hr-HR" sz="4400" dirty="0" smtClean="0"/>
              <a:t>2.L.PL. ESTE (BUDITE)</a:t>
            </a:r>
            <a:endParaRPr lang="hr-HR" sz="4400" dirty="0"/>
          </a:p>
        </p:txBody>
      </p:sp>
      <p:pic>
        <p:nvPicPr>
          <p:cNvPr id="1026" name="Picture 2" descr="C:\Users\Sušačka gimnazij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64" y="478566"/>
            <a:ext cx="4244174" cy="317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18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ušačka gimnazija\Desktop\Optimus_magister_bonus_lib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0"/>
            <a:ext cx="6921500" cy="663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106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drv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TC103090434[[fn=Drveno]]</Template>
  <TotalTime>17</TotalTime>
  <Words>180</Words>
  <Application>Microsoft Office PowerPoint</Application>
  <PresentationFormat>Prilagođeno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Vrsta drva</vt:lpstr>
      <vt:lpstr>PRVA ILI A-DEKLINACIJA (PLURAL)</vt:lpstr>
      <vt:lpstr>NASTAVCI</vt:lpstr>
      <vt:lpstr>TERRA,-AE,f</vt:lpstr>
      <vt:lpstr>VICTORIA,-AE,f</vt:lpstr>
      <vt:lpstr>IMPERATIV i</vt:lpstr>
      <vt:lpstr>ZAPOVIJED ILI ZABRANA</vt:lpstr>
      <vt:lpstr>TVORBA</vt:lpstr>
      <vt:lpstr>SUM, ESSE, FUI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PRVA ILI A-DEKLINACIJA (PLURAL)</dc:title>
  <dc:creator>Barbara</dc:creator>
  <cp:lastModifiedBy>Sušačka gimnazija</cp:lastModifiedBy>
  <cp:revision>6</cp:revision>
  <dcterms:created xsi:type="dcterms:W3CDTF">2014-10-12T16:16:15Z</dcterms:created>
  <dcterms:modified xsi:type="dcterms:W3CDTF">2014-10-14T05:34:17Z</dcterms:modified>
</cp:coreProperties>
</file>